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59" r:id="rId4"/>
    <p:sldId id="260" r:id="rId5"/>
    <p:sldId id="261" r:id="rId6"/>
    <p:sldId id="262" r:id="rId7"/>
    <p:sldId id="263" r:id="rId8"/>
    <p:sldId id="266"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t>12/14/2018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t>‹#›</a:t>
            </a:fld>
            <a:endParaRPr lang="en-US"/>
          </a:p>
        </p:txBody>
      </p:sp>
    </p:spTree>
    <p:extLst>
      <p:ext uri="{BB962C8B-B14F-4D97-AF65-F5344CB8AC3E}">
        <p14:creationId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1</a:t>
            </a:fld>
            <a:endParaRPr lang="en-US"/>
          </a:p>
        </p:txBody>
      </p:sp>
    </p:spTree>
    <p:extLst>
      <p:ext uri="{BB962C8B-B14F-4D97-AF65-F5344CB8AC3E}">
        <p14:creationId xmlns:p14="http://schemas.microsoft.com/office/powerpoint/2010/main"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10</a:t>
            </a:fld>
            <a:endParaRPr lang="en-US"/>
          </a:p>
        </p:txBody>
      </p:sp>
    </p:spTree>
    <p:extLst>
      <p:ext uri="{BB962C8B-B14F-4D97-AF65-F5344CB8AC3E}">
        <p14:creationId xmlns:p14="http://schemas.microsoft.com/office/powerpoint/2010/main" val="1345486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2</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3</a:t>
            </a:fld>
            <a:endParaRPr lang="en-US"/>
          </a:p>
        </p:txBody>
      </p:sp>
    </p:spTree>
    <p:extLst>
      <p:ext uri="{BB962C8B-B14F-4D97-AF65-F5344CB8AC3E}">
        <p14:creationId xmlns:p14="http://schemas.microsoft.com/office/powerpoint/2010/main" val="1871515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4</a:t>
            </a:fld>
            <a:endParaRPr lang="en-US"/>
          </a:p>
        </p:txBody>
      </p:sp>
    </p:spTree>
    <p:extLst>
      <p:ext uri="{BB962C8B-B14F-4D97-AF65-F5344CB8AC3E}">
        <p14:creationId xmlns:p14="http://schemas.microsoft.com/office/powerpoint/2010/main" val="4275105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5</a:t>
            </a:fld>
            <a:endParaRPr lang="en-US"/>
          </a:p>
        </p:txBody>
      </p:sp>
    </p:spTree>
    <p:extLst>
      <p:ext uri="{BB962C8B-B14F-4D97-AF65-F5344CB8AC3E}">
        <p14:creationId xmlns:p14="http://schemas.microsoft.com/office/powerpoint/2010/main" val="3594519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6</a:t>
            </a:fld>
            <a:endParaRPr lang="en-US"/>
          </a:p>
        </p:txBody>
      </p:sp>
    </p:spTree>
    <p:extLst>
      <p:ext uri="{BB962C8B-B14F-4D97-AF65-F5344CB8AC3E}">
        <p14:creationId xmlns:p14="http://schemas.microsoft.com/office/powerpoint/2010/main" val="1445424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7</a:t>
            </a:fld>
            <a:endParaRPr lang="en-US"/>
          </a:p>
        </p:txBody>
      </p:sp>
    </p:spTree>
    <p:extLst>
      <p:ext uri="{BB962C8B-B14F-4D97-AF65-F5344CB8AC3E}">
        <p14:creationId xmlns:p14="http://schemas.microsoft.com/office/powerpoint/2010/main" val="510194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8</a:t>
            </a:fld>
            <a:endParaRPr lang="en-US"/>
          </a:p>
        </p:txBody>
      </p:sp>
    </p:spTree>
    <p:extLst>
      <p:ext uri="{BB962C8B-B14F-4D97-AF65-F5344CB8AC3E}">
        <p14:creationId xmlns:p14="http://schemas.microsoft.com/office/powerpoint/2010/main" val="14293762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9</a:t>
            </a:fld>
            <a:endParaRPr lang="en-US"/>
          </a:p>
        </p:txBody>
      </p:sp>
    </p:spTree>
    <p:extLst>
      <p:ext uri="{BB962C8B-B14F-4D97-AF65-F5344CB8AC3E}">
        <p14:creationId xmlns:p14="http://schemas.microsoft.com/office/powerpoint/2010/main" val="1938804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2.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3.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4.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5.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6.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7.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8.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_rels/slide9.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5.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University of </a:t>
            </a:r>
            <a:r>
              <a:rPr lang="en-US"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Priština</a:t>
            </a:r>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in </a:t>
            </a:r>
            <a:r>
              <a:rPr lang="en-US"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Kosovska</a:t>
            </a:r>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Mitrovica (UPKM)</a:t>
            </a:r>
            <a:endParaRPr lang="en-US"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err="1" smtClean="0">
                <a:solidFill>
                  <a:schemeClr val="accent1">
                    <a:lumMod val="75000"/>
                  </a:schemeClr>
                </a:solidFill>
                <a:latin typeface="Calibri Light" pitchFamily="34" charset="0"/>
                <a:cs typeface="Calibri Light" pitchFamily="34" charset="0"/>
              </a:rPr>
              <a:t>Dr</a:t>
            </a:r>
            <a:r>
              <a:rPr lang="en-US" sz="1800" dirty="0" smtClean="0">
                <a:solidFill>
                  <a:schemeClr val="accent1">
                    <a:lumMod val="75000"/>
                  </a:schemeClr>
                </a:solidFill>
                <a:latin typeface="Calibri Light" pitchFamily="34" charset="0"/>
                <a:cs typeface="Calibri Light" pitchFamily="34" charset="0"/>
              </a:rPr>
              <a:t> Đurica Marković</a:t>
            </a:r>
          </a:p>
          <a:p>
            <a:r>
              <a:rPr lang="en-US" sz="1800" b="1" dirty="0" smtClean="0">
                <a:solidFill>
                  <a:schemeClr val="accent1">
                    <a:lumMod val="75000"/>
                  </a:schemeClr>
                </a:solidFill>
                <a:latin typeface="Calibri Light" pitchFamily="34" charset="0"/>
                <a:cs typeface="Calibri Light" pitchFamily="34" charset="0"/>
              </a:rPr>
              <a:t>Faculty of Technical Sciences</a:t>
            </a:r>
            <a:endParaRPr lang="en-US" sz="1800" b="1"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smtClean="0">
                <a:solidFill>
                  <a:schemeClr val="accent1">
                    <a:lumMod val="75000"/>
                  </a:schemeClr>
                </a:solidFill>
                <a:latin typeface="Calibri Light" pitchFamily="34" charset="0"/>
                <a:cs typeface="Calibri Light" pitchFamily="34" charset="0"/>
              </a:rPr>
              <a:t>Kick-Off Meeting</a:t>
            </a:r>
          </a:p>
          <a:p>
            <a:r>
              <a:rPr lang="en-US" sz="1800" dirty="0" smtClean="0">
                <a:solidFill>
                  <a:schemeClr val="accent1">
                    <a:lumMod val="75000"/>
                  </a:schemeClr>
                </a:solidFill>
                <a:latin typeface="Calibri Light" pitchFamily="34" charset="0"/>
                <a:cs typeface="Calibri Light" pitchFamily="34" charset="0"/>
              </a:rPr>
              <a:t>20.12.2018 </a:t>
            </a:r>
            <a:r>
              <a:rPr lang="en-US" sz="1800" dirty="0" err="1" smtClean="0">
                <a:solidFill>
                  <a:schemeClr val="accent1">
                    <a:lumMod val="75000"/>
                  </a:schemeClr>
                </a:solidFill>
                <a:latin typeface="Calibri Light" pitchFamily="34" charset="0"/>
                <a:cs typeface="Calibri Light" pitchFamily="34" charset="0"/>
              </a:rPr>
              <a:t>Niš</a:t>
            </a:r>
            <a:endParaRPr lang="en-US" sz="1800" dirty="0">
              <a:solidFill>
                <a:schemeClr val="accent1">
                  <a:lumMod val="75000"/>
                </a:schemeClr>
              </a:solidFill>
              <a:latin typeface="Calibri Light" pitchFamily="34" charset="0"/>
              <a:cs typeface="Calibri Light" pitchFamily="34" charset="0"/>
            </a:endParaRPr>
          </a:p>
        </p:txBody>
      </p:sp>
      <p:pic>
        <p:nvPicPr>
          <p:cNvPr id="10" name="Content Placeholder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2076" y="1835060"/>
            <a:ext cx="790106" cy="775740"/>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50430" y="1658306"/>
            <a:ext cx="1257301" cy="125730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708621"/>
            <a:ext cx="8229600" cy="1143000"/>
          </a:xfrm>
        </p:spPr>
        <p:txBody>
          <a:bodyPr>
            <a:normAutofit/>
          </a:bodyPr>
          <a:lstStyle/>
          <a:p>
            <a:r>
              <a:rPr lang="sr-Latn-RS" dirty="0" smtClean="0">
                <a:solidFill>
                  <a:schemeClr val="accent1">
                    <a:lumMod val="75000"/>
                  </a:schemeClr>
                </a:solidFill>
              </a:rPr>
              <a:t>T</a:t>
            </a:r>
            <a:r>
              <a:rPr lang="en-US" dirty="0" smtClean="0">
                <a:solidFill>
                  <a:schemeClr val="accent1">
                    <a:lumMod val="75000"/>
                  </a:schemeClr>
                </a:solidFill>
              </a:rPr>
              <a:t>he </a:t>
            </a:r>
            <a:r>
              <a:rPr lang="en-US" dirty="0">
                <a:solidFill>
                  <a:schemeClr val="accent1">
                    <a:lumMod val="75000"/>
                  </a:schemeClr>
                </a:solidFill>
              </a:rPr>
              <a:t>role of the </a:t>
            </a:r>
            <a:r>
              <a:rPr lang="sr-Latn-RS" dirty="0" smtClean="0">
                <a:solidFill>
                  <a:schemeClr val="accent1">
                    <a:lumMod val="75000"/>
                  </a:schemeClr>
                </a:solidFill>
              </a:rPr>
              <a:t>FTS</a:t>
            </a:r>
            <a:r>
              <a:rPr lang="en-US" dirty="0" smtClean="0">
                <a:solidFill>
                  <a:schemeClr val="accent1">
                    <a:lumMod val="75000"/>
                  </a:schemeClr>
                </a:solidFill>
              </a:rPr>
              <a:t> </a:t>
            </a:r>
            <a:r>
              <a:rPr lang="en-US" dirty="0">
                <a:solidFill>
                  <a:schemeClr val="accent1">
                    <a:lumMod val="75000"/>
                  </a:schemeClr>
                </a:solidFill>
              </a:rPr>
              <a:t>in </a:t>
            </a:r>
            <a:r>
              <a:rPr lang="sr-Latn-RS" dirty="0" smtClean="0">
                <a:solidFill>
                  <a:schemeClr val="accent1">
                    <a:lumMod val="75000"/>
                  </a:schemeClr>
                </a:solidFill>
              </a:rPr>
              <a:t>SWARM</a:t>
            </a:r>
            <a:endParaRPr lang="en-US" dirty="0">
              <a:solidFill>
                <a:schemeClr val="accent1">
                  <a:lumMod val="75000"/>
                </a:schemeClr>
              </a:solidFill>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27022" y="1759713"/>
            <a:ext cx="8229600" cy="4524315"/>
          </a:xfrm>
          <a:prstGeom prst="rect">
            <a:avLst/>
          </a:prstGeom>
          <a:noFill/>
        </p:spPr>
        <p:txBody>
          <a:bodyPr wrap="square" rtlCol="0">
            <a:spAutoFit/>
          </a:bodyPr>
          <a:lstStyle/>
          <a:p>
            <a:r>
              <a:rPr lang="sr-Latn-RS" sz="2400" dirty="0" smtClean="0">
                <a:solidFill>
                  <a:schemeClr val="accent1">
                    <a:lumMod val="75000"/>
                  </a:schemeClr>
                </a:solidFill>
              </a:rPr>
              <a:t>FTS </a:t>
            </a:r>
            <a:r>
              <a:rPr lang="en-US" sz="2400" dirty="0" smtClean="0">
                <a:solidFill>
                  <a:schemeClr val="accent1">
                    <a:lumMod val="75000"/>
                  </a:schemeClr>
                </a:solidFill>
              </a:rPr>
              <a:t>will </a:t>
            </a:r>
            <a:r>
              <a:rPr lang="en-US" sz="2400" dirty="0">
                <a:solidFill>
                  <a:schemeClr val="accent1">
                    <a:lumMod val="75000"/>
                  </a:schemeClr>
                </a:solidFill>
              </a:rPr>
              <a:t>modernize and modify curricula of existing study modules Civil Engineering – Structures at undergraduate and master levels, </a:t>
            </a:r>
            <a:r>
              <a:rPr lang="en-US" sz="2400" dirty="0" smtClean="0">
                <a:solidFill>
                  <a:schemeClr val="accent1">
                    <a:lumMod val="75000"/>
                  </a:schemeClr>
                </a:solidFill>
              </a:rPr>
              <a:t>with several WRM courses and </a:t>
            </a:r>
            <a:r>
              <a:rPr lang="en-US" sz="2400" dirty="0">
                <a:solidFill>
                  <a:schemeClr val="accent1">
                    <a:lumMod val="75000"/>
                  </a:schemeClr>
                </a:solidFill>
              </a:rPr>
              <a:t>accredit </a:t>
            </a:r>
            <a:r>
              <a:rPr lang="en-US" sz="2400" dirty="0" smtClean="0">
                <a:solidFill>
                  <a:schemeClr val="accent1">
                    <a:lumMod val="75000"/>
                  </a:schemeClr>
                </a:solidFill>
              </a:rPr>
              <a:t>them. </a:t>
            </a:r>
            <a:r>
              <a:rPr lang="en-US" sz="2400" dirty="0" smtClean="0">
                <a:solidFill>
                  <a:schemeClr val="accent1">
                    <a:lumMod val="75000"/>
                  </a:schemeClr>
                </a:solidFill>
              </a:rPr>
              <a:t>FTS </a:t>
            </a:r>
            <a:r>
              <a:rPr lang="en-US" sz="2400" dirty="0">
                <a:solidFill>
                  <a:schemeClr val="accent1">
                    <a:lumMod val="75000"/>
                  </a:schemeClr>
                </a:solidFill>
              </a:rPr>
              <a:t>will be the lead institution for WP3 regarding the creation of training material for professionals in water sector and take part in SC, PMC and QAC meetings. UPKM teaching staff will be trained during EU organized trainings, while students will take part in winter/summer school for </a:t>
            </a:r>
            <a:r>
              <a:rPr lang="en-US" sz="2400" dirty="0" smtClean="0">
                <a:solidFill>
                  <a:schemeClr val="accent1">
                    <a:lumMod val="75000"/>
                  </a:schemeClr>
                </a:solidFill>
              </a:rPr>
              <a:t>acquainting </a:t>
            </a:r>
            <a:r>
              <a:rPr lang="en-US" sz="2400" dirty="0">
                <a:solidFill>
                  <a:schemeClr val="accent1">
                    <a:lumMod val="75000"/>
                  </a:schemeClr>
                </a:solidFill>
              </a:rPr>
              <a:t>new practices and skills. It will as other WB partners take part in </a:t>
            </a:r>
            <a:r>
              <a:rPr lang="en-US" sz="2400" dirty="0" smtClean="0">
                <a:solidFill>
                  <a:schemeClr val="accent1">
                    <a:lumMod val="75000"/>
                  </a:schemeClr>
                </a:solidFill>
              </a:rPr>
              <a:t>organization </a:t>
            </a:r>
            <a:r>
              <a:rPr lang="en-US" sz="2400" dirty="0">
                <a:solidFill>
                  <a:schemeClr val="accent1">
                    <a:lumMod val="75000"/>
                  </a:schemeClr>
                </a:solidFill>
              </a:rPr>
              <a:t>of trainings for professionals in water sector and be actively involved in all dissemination activities and other WPs project activities.</a:t>
            </a:r>
          </a:p>
        </p:txBody>
      </p:sp>
    </p:spTree>
    <p:extLst>
      <p:ext uri="{BB962C8B-B14F-4D97-AF65-F5344CB8AC3E}">
        <p14:creationId xmlns:p14="http://schemas.microsoft.com/office/powerpoint/2010/main" val="3165861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143000"/>
          </a:xfrm>
        </p:spPr>
        <p:txBody>
          <a:bodyPr>
            <a:normAutofit fontScale="90000"/>
          </a:bodyPr>
          <a:lstStyle/>
          <a:p>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University of </a:t>
            </a:r>
            <a:r>
              <a:rPr lang="en-US"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Priština</a:t>
            </a:r>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in </a:t>
            </a:r>
            <a:r>
              <a:rPr lang="en-US"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Kosovska</a:t>
            </a:r>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Mitrovica</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286000"/>
            <a:ext cx="8229600" cy="3046988"/>
          </a:xfrm>
          <a:prstGeom prst="rect">
            <a:avLst/>
          </a:prstGeom>
          <a:noFill/>
        </p:spPr>
        <p:txBody>
          <a:bodyPr wrap="square" rtlCol="0">
            <a:spAutoFit/>
          </a:bodyPr>
          <a:lstStyle/>
          <a:p>
            <a:r>
              <a:rPr lang="en-US" sz="2400" dirty="0" smtClean="0">
                <a:solidFill>
                  <a:schemeClr val="accent1">
                    <a:lumMod val="75000"/>
                  </a:schemeClr>
                </a:solidFill>
              </a:rPr>
              <a:t>Since 2001, University of </a:t>
            </a:r>
            <a:r>
              <a:rPr lang="en-US" sz="2400" dirty="0" err="1" smtClean="0">
                <a:solidFill>
                  <a:schemeClr val="accent1">
                    <a:lumMod val="75000"/>
                  </a:schemeClr>
                </a:solidFill>
              </a:rPr>
              <a:t>Priština</a:t>
            </a:r>
            <a:r>
              <a:rPr lang="en-US" sz="2400" dirty="0" smtClean="0">
                <a:solidFill>
                  <a:schemeClr val="accent1">
                    <a:lumMod val="75000"/>
                  </a:schemeClr>
                </a:solidFill>
              </a:rPr>
              <a:t> is settled in </a:t>
            </a:r>
            <a:r>
              <a:rPr lang="en-US" sz="2400" dirty="0" err="1" smtClean="0">
                <a:solidFill>
                  <a:schemeClr val="accent1">
                    <a:lumMod val="75000"/>
                  </a:schemeClr>
                </a:solidFill>
              </a:rPr>
              <a:t>Kosovska</a:t>
            </a:r>
            <a:r>
              <a:rPr lang="en-US" sz="2400" dirty="0" smtClean="0">
                <a:solidFill>
                  <a:schemeClr val="accent1">
                    <a:lumMod val="75000"/>
                  </a:schemeClr>
                </a:solidFill>
              </a:rPr>
              <a:t> Mitrovica and located at the northern part of town.</a:t>
            </a:r>
          </a:p>
          <a:p>
            <a:r>
              <a:rPr lang="en-US" sz="2400" dirty="0" smtClean="0">
                <a:solidFill>
                  <a:schemeClr val="accent1">
                    <a:lumMod val="75000"/>
                  </a:schemeClr>
                </a:solidFill>
              </a:rPr>
              <a:t>Within this high educational institution are employed over 800 of teaching stuff (professors and lecturers) and 350 non-teaching stuff.</a:t>
            </a:r>
          </a:p>
          <a:p>
            <a:r>
              <a:rPr lang="en-US" sz="2400" dirty="0" smtClean="0">
                <a:solidFill>
                  <a:schemeClr val="accent1">
                    <a:lumMod val="75000"/>
                  </a:schemeClr>
                </a:solidFill>
              </a:rPr>
              <a:t>Currently more than 10,000 students are educated in the University.</a:t>
            </a:r>
          </a:p>
          <a:p>
            <a:r>
              <a:rPr lang="en-US" sz="2400" dirty="0" smtClean="0">
                <a:solidFill>
                  <a:schemeClr val="accent1">
                    <a:lumMod val="75000"/>
                  </a:schemeClr>
                </a:solidFill>
              </a:rPr>
              <a:t>The lectures are in Serbian language.</a:t>
            </a:r>
          </a:p>
        </p:txBody>
      </p:sp>
    </p:spTree>
    <p:extLst>
      <p:ext uri="{BB962C8B-B14F-4D97-AF65-F5344CB8AC3E}">
        <p14:creationId xmlns:p14="http://schemas.microsoft.com/office/powerpoint/2010/main"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143000"/>
          </a:xfrm>
        </p:spPr>
        <p:txBody>
          <a:bodyPr/>
          <a:lstStyle/>
          <a:p>
            <a:r>
              <a:rPr lang="en-US" dirty="0" smtClean="0">
                <a:solidFill>
                  <a:schemeClr val="accent1">
                    <a:lumMod val="75000"/>
                  </a:schemeClr>
                </a:solidFill>
              </a:rPr>
              <a:t>Faculties of UPKM</a:t>
            </a:r>
            <a:endParaRPr lang="en-US" dirty="0">
              <a:solidFill>
                <a:schemeClr val="accent1">
                  <a:lumMod val="75000"/>
                </a:schemeClr>
              </a:solidFill>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118241"/>
            <a:ext cx="8229600" cy="4154984"/>
          </a:xfrm>
          <a:prstGeom prst="rect">
            <a:avLst/>
          </a:prstGeom>
          <a:noFill/>
        </p:spPr>
        <p:txBody>
          <a:bodyPr wrap="square" rtlCol="0">
            <a:spAutoFit/>
          </a:bodyPr>
          <a:lstStyle/>
          <a:p>
            <a:r>
              <a:rPr lang="en-US" sz="2400" dirty="0" smtClean="0">
                <a:solidFill>
                  <a:schemeClr val="accent1">
                    <a:lumMod val="75000"/>
                  </a:schemeClr>
                </a:solidFill>
              </a:rPr>
              <a:t>The University consist 10 faculties:</a:t>
            </a:r>
          </a:p>
          <a:p>
            <a:pPr marL="342900" indent="-342900">
              <a:buFontTx/>
              <a:buChar char="-"/>
            </a:pPr>
            <a:r>
              <a:rPr lang="en-US" sz="2400" dirty="0" smtClean="0">
                <a:solidFill>
                  <a:schemeClr val="accent1">
                    <a:lumMod val="75000"/>
                  </a:schemeClr>
                </a:solidFill>
              </a:rPr>
              <a:t>Faculty of Technical Sciences</a:t>
            </a:r>
          </a:p>
          <a:p>
            <a:pPr marL="342900" indent="-342900">
              <a:buFontTx/>
              <a:buChar char="-"/>
            </a:pPr>
            <a:r>
              <a:rPr lang="en-US" sz="2400" dirty="0" smtClean="0">
                <a:solidFill>
                  <a:schemeClr val="accent1">
                    <a:lumMod val="75000"/>
                  </a:schemeClr>
                </a:solidFill>
              </a:rPr>
              <a:t>Faculty of Natural Sciences and Mathematics</a:t>
            </a:r>
          </a:p>
          <a:p>
            <a:pPr marL="342900" indent="-342900">
              <a:buFontTx/>
              <a:buChar char="-"/>
            </a:pPr>
            <a:r>
              <a:rPr lang="en-US" sz="2400" dirty="0" smtClean="0">
                <a:solidFill>
                  <a:schemeClr val="accent1">
                    <a:lumMod val="75000"/>
                  </a:schemeClr>
                </a:solidFill>
              </a:rPr>
              <a:t>Faculty of Medicine</a:t>
            </a:r>
          </a:p>
          <a:p>
            <a:pPr marL="342900" indent="-342900">
              <a:buFontTx/>
              <a:buChar char="-"/>
            </a:pPr>
            <a:r>
              <a:rPr lang="en-US" sz="2400" dirty="0" smtClean="0">
                <a:solidFill>
                  <a:schemeClr val="accent1">
                    <a:lumMod val="75000"/>
                  </a:schemeClr>
                </a:solidFill>
              </a:rPr>
              <a:t>Faculty of Law</a:t>
            </a:r>
          </a:p>
          <a:p>
            <a:pPr marL="342900" indent="-342900">
              <a:buFontTx/>
              <a:buChar char="-"/>
            </a:pPr>
            <a:r>
              <a:rPr lang="en-US" sz="2400" dirty="0" smtClean="0">
                <a:solidFill>
                  <a:schemeClr val="accent1">
                    <a:lumMod val="75000"/>
                  </a:schemeClr>
                </a:solidFill>
              </a:rPr>
              <a:t>Faculty of Economics</a:t>
            </a:r>
          </a:p>
          <a:p>
            <a:pPr marL="342900" indent="-342900">
              <a:buFontTx/>
              <a:buChar char="-"/>
            </a:pPr>
            <a:r>
              <a:rPr lang="en-US" sz="2400" dirty="0" smtClean="0">
                <a:solidFill>
                  <a:schemeClr val="accent1">
                    <a:lumMod val="75000"/>
                  </a:schemeClr>
                </a:solidFill>
              </a:rPr>
              <a:t>Faculty of Agriculture</a:t>
            </a:r>
          </a:p>
          <a:p>
            <a:pPr marL="342900" indent="-342900">
              <a:buFontTx/>
              <a:buChar char="-"/>
            </a:pPr>
            <a:r>
              <a:rPr lang="en-US" sz="2400" dirty="0" smtClean="0">
                <a:solidFill>
                  <a:schemeClr val="accent1">
                    <a:lumMod val="75000"/>
                  </a:schemeClr>
                </a:solidFill>
              </a:rPr>
              <a:t>Faculty of Philosophy</a:t>
            </a:r>
          </a:p>
          <a:p>
            <a:pPr marL="342900" indent="-342900">
              <a:buFontTx/>
              <a:buChar char="-"/>
            </a:pPr>
            <a:r>
              <a:rPr lang="en-US" sz="2400" dirty="0" smtClean="0">
                <a:solidFill>
                  <a:schemeClr val="accent1">
                    <a:lumMod val="75000"/>
                  </a:schemeClr>
                </a:solidFill>
              </a:rPr>
              <a:t>Teacher Education Faculty</a:t>
            </a:r>
          </a:p>
          <a:p>
            <a:pPr marL="342900" indent="-342900">
              <a:buFontTx/>
              <a:buChar char="-"/>
            </a:pPr>
            <a:r>
              <a:rPr lang="en-US" sz="2400" dirty="0" smtClean="0">
                <a:solidFill>
                  <a:schemeClr val="accent1">
                    <a:lumMod val="75000"/>
                  </a:schemeClr>
                </a:solidFill>
              </a:rPr>
              <a:t>Faculty of Sport and Physical Education</a:t>
            </a:r>
          </a:p>
          <a:p>
            <a:pPr marL="342900" indent="-342900">
              <a:buFontTx/>
              <a:buChar char="-"/>
            </a:pPr>
            <a:r>
              <a:rPr lang="en-US" sz="2400" dirty="0" smtClean="0">
                <a:solidFill>
                  <a:schemeClr val="accent1">
                    <a:lumMod val="75000"/>
                  </a:schemeClr>
                </a:solidFill>
              </a:rPr>
              <a:t>Faculty of Arts</a:t>
            </a:r>
            <a:endParaRPr lang="en-US" sz="2400" dirty="0">
              <a:solidFill>
                <a:schemeClr val="accent1">
                  <a:lumMod val="75000"/>
                </a:schemeClr>
              </a:solidFill>
            </a:endParaRPr>
          </a:p>
        </p:txBody>
      </p:sp>
    </p:spTree>
    <p:extLst>
      <p:ext uri="{BB962C8B-B14F-4D97-AF65-F5344CB8AC3E}">
        <p14:creationId xmlns:p14="http://schemas.microsoft.com/office/powerpoint/2010/main" val="902178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143000"/>
          </a:xfrm>
        </p:spPr>
        <p:txBody>
          <a:bodyPr>
            <a:normAutofit fontScale="90000"/>
          </a:bodyPr>
          <a:lstStyle/>
          <a:p>
            <a:r>
              <a:rPr lang="en-US" dirty="0" smtClean="0">
                <a:solidFill>
                  <a:schemeClr val="accent1">
                    <a:lumMod val="75000"/>
                  </a:schemeClr>
                </a:solidFill>
              </a:rPr>
              <a:t>Study</a:t>
            </a:r>
            <a:r>
              <a:rPr lang="sr-Latn-RS" dirty="0" smtClean="0">
                <a:solidFill>
                  <a:schemeClr val="accent1">
                    <a:lumMod val="75000"/>
                  </a:schemeClr>
                </a:solidFill>
              </a:rPr>
              <a:t> at </a:t>
            </a:r>
            <a:r>
              <a:rPr lang="en-US" dirty="0" smtClean="0">
                <a:solidFill>
                  <a:schemeClr val="accent1">
                    <a:lumMod val="75000"/>
                  </a:schemeClr>
                </a:solidFill>
              </a:rPr>
              <a:t>the</a:t>
            </a:r>
            <a:r>
              <a:rPr lang="sr-Latn-RS" dirty="0" smtClean="0">
                <a:solidFill>
                  <a:schemeClr val="accent1">
                    <a:lumMod val="75000"/>
                  </a:schemeClr>
                </a:solidFill>
              </a:rPr>
              <a:t> </a:t>
            </a:r>
            <a:r>
              <a:rPr lang="en-US" dirty="0" smtClean="0">
                <a:solidFill>
                  <a:schemeClr val="accent1">
                    <a:lumMod val="75000"/>
                  </a:schemeClr>
                </a:solidFill>
              </a:rPr>
              <a:t>Faculty </a:t>
            </a:r>
            <a:r>
              <a:rPr lang="en-US" dirty="0">
                <a:solidFill>
                  <a:schemeClr val="accent1">
                    <a:lumMod val="75000"/>
                  </a:schemeClr>
                </a:solidFill>
              </a:rPr>
              <a:t>of Technical Sciences</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1787909"/>
            <a:ext cx="8229600" cy="4524315"/>
          </a:xfrm>
          <a:prstGeom prst="rect">
            <a:avLst/>
          </a:prstGeom>
          <a:noFill/>
        </p:spPr>
        <p:txBody>
          <a:bodyPr wrap="square" rtlCol="0">
            <a:spAutoFit/>
          </a:bodyPr>
          <a:lstStyle/>
          <a:p>
            <a:r>
              <a:rPr lang="en-US" sz="2400" dirty="0" smtClean="0">
                <a:solidFill>
                  <a:schemeClr val="accent1">
                    <a:lumMod val="75000"/>
                  </a:schemeClr>
                </a:solidFill>
              </a:rPr>
              <a:t>Faculty of Technical Sciences performs its own educational activities through accredited study </a:t>
            </a:r>
            <a:r>
              <a:rPr lang="en-US" sz="2400" dirty="0" err="1" smtClean="0">
                <a:solidFill>
                  <a:schemeClr val="accent1">
                    <a:lumMod val="75000"/>
                  </a:schemeClr>
                </a:solidFill>
              </a:rPr>
              <a:t>programmes</a:t>
            </a:r>
            <a:r>
              <a:rPr lang="en-US" sz="2400" dirty="0" smtClean="0">
                <a:solidFill>
                  <a:schemeClr val="accent1">
                    <a:lumMod val="75000"/>
                  </a:schemeClr>
                </a:solidFill>
              </a:rPr>
              <a:t>.</a:t>
            </a:r>
          </a:p>
          <a:p>
            <a:r>
              <a:rPr lang="en-US" sz="2400" dirty="0" smtClean="0">
                <a:solidFill>
                  <a:schemeClr val="accent1">
                    <a:lumMod val="75000"/>
                  </a:schemeClr>
                </a:solidFill>
              </a:rPr>
              <a:t>Faculty organize academic studies which are </a:t>
            </a:r>
            <a:r>
              <a:rPr lang="en-US" sz="2400" dirty="0">
                <a:solidFill>
                  <a:schemeClr val="accent1">
                    <a:lumMod val="75000"/>
                  </a:schemeClr>
                </a:solidFill>
              </a:rPr>
              <a:t>divided into the following categories</a:t>
            </a:r>
            <a:r>
              <a:rPr lang="en-US" sz="2400" dirty="0" smtClean="0">
                <a:solidFill>
                  <a:schemeClr val="accent1">
                    <a:lumMod val="75000"/>
                  </a:schemeClr>
                </a:solidFill>
              </a:rPr>
              <a:t>:</a:t>
            </a:r>
            <a:endParaRPr lang="sr-Latn-RS" sz="2400" dirty="0" smtClean="0">
              <a:solidFill>
                <a:schemeClr val="accent1">
                  <a:lumMod val="75000"/>
                </a:schemeClr>
              </a:solidFill>
            </a:endParaRPr>
          </a:p>
          <a:p>
            <a:pPr marL="457200" indent="-457200">
              <a:buFont typeface="+mj-lt"/>
              <a:buAutoNum type="arabicPeriod"/>
            </a:pPr>
            <a:r>
              <a:rPr lang="en-US" sz="2400" dirty="0" smtClean="0">
                <a:solidFill>
                  <a:schemeClr val="accent1">
                    <a:lumMod val="75000"/>
                  </a:schemeClr>
                </a:solidFill>
              </a:rPr>
              <a:t>Undergraduate </a:t>
            </a:r>
            <a:r>
              <a:rPr lang="en-US" sz="2400" dirty="0">
                <a:solidFill>
                  <a:schemeClr val="accent1">
                    <a:lumMod val="75000"/>
                  </a:schemeClr>
                </a:solidFill>
              </a:rPr>
              <a:t>academic studies, lasting </a:t>
            </a:r>
            <a:r>
              <a:rPr lang="en-US" sz="2400" dirty="0" smtClean="0">
                <a:solidFill>
                  <a:schemeClr val="accent1">
                    <a:lumMod val="75000"/>
                  </a:schemeClr>
                </a:solidFill>
              </a:rPr>
              <a:t>four </a:t>
            </a:r>
            <a:r>
              <a:rPr lang="en-US" sz="2400" dirty="0">
                <a:solidFill>
                  <a:schemeClr val="accent1">
                    <a:lumMod val="75000"/>
                  </a:schemeClr>
                </a:solidFill>
              </a:rPr>
              <a:t>years and granting, upon their completion, </a:t>
            </a:r>
            <a:r>
              <a:rPr lang="en-US" sz="2400" dirty="0" smtClean="0">
                <a:solidFill>
                  <a:schemeClr val="accent1">
                    <a:lumMod val="75000"/>
                  </a:schemeClr>
                </a:solidFill>
              </a:rPr>
              <a:t>240 </a:t>
            </a:r>
            <a:r>
              <a:rPr lang="en-US" sz="2400" dirty="0">
                <a:solidFill>
                  <a:schemeClr val="accent1">
                    <a:lumMod val="75000"/>
                  </a:schemeClr>
                </a:solidFill>
              </a:rPr>
              <a:t>ECTS points</a:t>
            </a:r>
            <a:r>
              <a:rPr lang="en-US" sz="2400" dirty="0" smtClean="0">
                <a:solidFill>
                  <a:schemeClr val="accent1">
                    <a:lumMod val="75000"/>
                  </a:schemeClr>
                </a:solidFill>
              </a:rPr>
              <a:t>.</a:t>
            </a:r>
            <a:r>
              <a:rPr lang="sr-Latn-RS" sz="2400" dirty="0" smtClean="0">
                <a:solidFill>
                  <a:schemeClr val="accent1">
                    <a:lumMod val="75000"/>
                  </a:schemeClr>
                </a:solidFill>
              </a:rPr>
              <a:t> </a:t>
            </a:r>
          </a:p>
          <a:p>
            <a:pPr marL="457200" indent="-457200">
              <a:buFont typeface="+mj-lt"/>
              <a:buAutoNum type="arabicPeriod"/>
            </a:pPr>
            <a:r>
              <a:rPr lang="en-US" sz="2400" dirty="0">
                <a:solidFill>
                  <a:schemeClr val="accent1">
                    <a:lumMod val="75000"/>
                  </a:schemeClr>
                </a:solidFill>
              </a:rPr>
              <a:t>Master academic studies, lasting </a:t>
            </a:r>
            <a:r>
              <a:rPr lang="en-US" sz="2400" dirty="0" smtClean="0">
                <a:solidFill>
                  <a:schemeClr val="accent1">
                    <a:lumMod val="75000"/>
                  </a:schemeClr>
                </a:solidFill>
              </a:rPr>
              <a:t>one year </a:t>
            </a:r>
            <a:r>
              <a:rPr lang="en-US" sz="2400" dirty="0">
                <a:solidFill>
                  <a:schemeClr val="accent1">
                    <a:lumMod val="75000"/>
                  </a:schemeClr>
                </a:solidFill>
              </a:rPr>
              <a:t>and granting, upon their completion, 60 </a:t>
            </a:r>
            <a:r>
              <a:rPr lang="en-US" sz="2400" dirty="0" smtClean="0">
                <a:solidFill>
                  <a:schemeClr val="accent1">
                    <a:lumMod val="75000"/>
                  </a:schemeClr>
                </a:solidFill>
              </a:rPr>
              <a:t>ECTS points</a:t>
            </a:r>
            <a:r>
              <a:rPr lang="sr-Latn-RS" sz="2400" dirty="0" smtClean="0">
                <a:solidFill>
                  <a:schemeClr val="accent1">
                    <a:lumMod val="75000"/>
                  </a:schemeClr>
                </a:solidFill>
              </a:rPr>
              <a:t>.</a:t>
            </a:r>
          </a:p>
          <a:p>
            <a:pPr marL="457200" indent="-457200">
              <a:buFont typeface="+mj-lt"/>
              <a:buAutoNum type="arabicPeriod"/>
            </a:pPr>
            <a:r>
              <a:rPr lang="en-US" sz="2400" dirty="0" smtClean="0">
                <a:solidFill>
                  <a:schemeClr val="accent1">
                    <a:lumMod val="75000"/>
                  </a:schemeClr>
                </a:solidFill>
              </a:rPr>
              <a:t>Specialists </a:t>
            </a:r>
            <a:r>
              <a:rPr lang="en-US" sz="2400" dirty="0">
                <a:solidFill>
                  <a:schemeClr val="accent1">
                    <a:lumMod val="75000"/>
                  </a:schemeClr>
                </a:solidFill>
              </a:rPr>
              <a:t>academic studies, lasting </a:t>
            </a:r>
            <a:r>
              <a:rPr lang="en-US" sz="2400" dirty="0" smtClean="0">
                <a:solidFill>
                  <a:schemeClr val="accent1">
                    <a:lumMod val="75000"/>
                  </a:schemeClr>
                </a:solidFill>
              </a:rPr>
              <a:t>one </a:t>
            </a:r>
            <a:r>
              <a:rPr lang="en-US" sz="2400" dirty="0">
                <a:solidFill>
                  <a:schemeClr val="accent1">
                    <a:lumMod val="75000"/>
                  </a:schemeClr>
                </a:solidFill>
              </a:rPr>
              <a:t>year and granting, upon their completion, at least 60 ECTS points</a:t>
            </a:r>
            <a:r>
              <a:rPr lang="en-US" sz="2400" dirty="0" smtClean="0">
                <a:solidFill>
                  <a:schemeClr val="accent1">
                    <a:lumMod val="75000"/>
                  </a:schemeClr>
                </a:solidFill>
              </a:rPr>
              <a:t>.</a:t>
            </a:r>
            <a:endParaRPr lang="sr-Latn-RS" sz="2400" dirty="0" smtClean="0">
              <a:solidFill>
                <a:schemeClr val="accent1">
                  <a:lumMod val="75000"/>
                </a:schemeClr>
              </a:solidFill>
            </a:endParaRPr>
          </a:p>
          <a:p>
            <a:pPr marL="457200" indent="-457200">
              <a:buFont typeface="+mj-lt"/>
              <a:buAutoNum type="arabicPeriod"/>
            </a:pPr>
            <a:r>
              <a:rPr lang="en-US" sz="2400" dirty="0">
                <a:solidFill>
                  <a:schemeClr val="accent1">
                    <a:lumMod val="75000"/>
                  </a:schemeClr>
                </a:solidFill>
              </a:rPr>
              <a:t>Doctoral academic studies, lasting at least three years and granting, upon their completion, at least 180 ECTS points.</a:t>
            </a:r>
            <a:endParaRPr lang="sr-Latn-RS" sz="2400" dirty="0" smtClean="0">
              <a:solidFill>
                <a:schemeClr val="accent1">
                  <a:lumMod val="75000"/>
                </a:schemeClr>
              </a:solidFill>
            </a:endParaRPr>
          </a:p>
        </p:txBody>
      </p:sp>
    </p:spTree>
    <p:extLst>
      <p:ext uri="{BB962C8B-B14F-4D97-AF65-F5344CB8AC3E}">
        <p14:creationId xmlns:p14="http://schemas.microsoft.com/office/powerpoint/2010/main" val="2119607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143000"/>
          </a:xfrm>
        </p:spPr>
        <p:txBody>
          <a:bodyPr>
            <a:normAutofit fontScale="90000"/>
          </a:bodyPr>
          <a:lstStyle/>
          <a:p>
            <a:r>
              <a:rPr lang="en-US" dirty="0">
                <a:solidFill>
                  <a:schemeClr val="accent1">
                    <a:lumMod val="75000"/>
                  </a:schemeClr>
                </a:solidFill>
              </a:rPr>
              <a:t>Undergraduate </a:t>
            </a:r>
            <a:r>
              <a:rPr lang="en-US" dirty="0" smtClean="0">
                <a:solidFill>
                  <a:schemeClr val="accent1">
                    <a:lumMod val="75000"/>
                  </a:schemeClr>
                </a:solidFill>
              </a:rPr>
              <a:t>and</a:t>
            </a:r>
            <a:r>
              <a:rPr lang="sr-Latn-RS" dirty="0" smtClean="0">
                <a:solidFill>
                  <a:schemeClr val="accent1">
                    <a:lumMod val="75000"/>
                  </a:schemeClr>
                </a:solidFill>
              </a:rPr>
              <a:t> Master </a:t>
            </a:r>
            <a:r>
              <a:rPr lang="en-US" dirty="0" smtClean="0">
                <a:solidFill>
                  <a:schemeClr val="accent1">
                    <a:lumMod val="75000"/>
                  </a:schemeClr>
                </a:solidFill>
              </a:rPr>
              <a:t>academic studies</a:t>
            </a:r>
            <a:endParaRPr lang="en-US" dirty="0">
              <a:solidFill>
                <a:schemeClr val="accent1">
                  <a:lumMod val="75000"/>
                </a:schemeClr>
              </a:solidFill>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118241"/>
            <a:ext cx="8229600" cy="3416320"/>
          </a:xfrm>
          <a:prstGeom prst="rect">
            <a:avLst/>
          </a:prstGeom>
          <a:noFill/>
        </p:spPr>
        <p:txBody>
          <a:bodyPr wrap="square" rtlCol="0">
            <a:spAutoFit/>
          </a:bodyPr>
          <a:lstStyle/>
          <a:p>
            <a:pPr marL="342900" indent="-342900">
              <a:buFontTx/>
              <a:buChar char="-"/>
            </a:pPr>
            <a:r>
              <a:rPr lang="en-US" sz="2400" dirty="0" smtClean="0">
                <a:solidFill>
                  <a:schemeClr val="accent1">
                    <a:lumMod val="75000"/>
                  </a:schemeClr>
                </a:solidFill>
              </a:rPr>
              <a:t>Civil Engineering (modules: Structural Engineering, Management in Civil Engineering)</a:t>
            </a:r>
          </a:p>
          <a:p>
            <a:pPr marL="342900" indent="-342900">
              <a:buFontTx/>
              <a:buChar char="-"/>
            </a:pPr>
            <a:r>
              <a:rPr lang="en-US" sz="2400" dirty="0" smtClean="0">
                <a:solidFill>
                  <a:schemeClr val="accent1">
                    <a:lumMod val="75000"/>
                  </a:schemeClr>
                </a:solidFill>
              </a:rPr>
              <a:t>Architecture</a:t>
            </a:r>
          </a:p>
          <a:p>
            <a:pPr marL="342900" indent="-342900">
              <a:buFontTx/>
              <a:buChar char="-"/>
            </a:pPr>
            <a:r>
              <a:rPr lang="en-US" sz="2400" dirty="0" smtClean="0">
                <a:solidFill>
                  <a:schemeClr val="accent1">
                    <a:lumMod val="75000"/>
                  </a:schemeClr>
                </a:solidFill>
              </a:rPr>
              <a:t>Electrical and Computing Engineering</a:t>
            </a:r>
          </a:p>
          <a:p>
            <a:pPr marL="342900" indent="-342900">
              <a:buFontTx/>
              <a:buChar char="-"/>
            </a:pPr>
            <a:r>
              <a:rPr lang="en-US" sz="2400" dirty="0" smtClean="0">
                <a:solidFill>
                  <a:schemeClr val="accent1">
                    <a:lumMod val="75000"/>
                  </a:schemeClr>
                </a:solidFill>
              </a:rPr>
              <a:t>Mechanical Engineering</a:t>
            </a:r>
          </a:p>
          <a:p>
            <a:pPr marL="342900" indent="-342900">
              <a:buFontTx/>
              <a:buChar char="-"/>
            </a:pPr>
            <a:r>
              <a:rPr lang="en-US" sz="2400" dirty="0" smtClean="0">
                <a:solidFill>
                  <a:schemeClr val="accent1">
                    <a:lumMod val="75000"/>
                  </a:schemeClr>
                </a:solidFill>
              </a:rPr>
              <a:t>Technology Engineering</a:t>
            </a:r>
          </a:p>
          <a:p>
            <a:pPr marL="342900" indent="-342900">
              <a:buFontTx/>
              <a:buChar char="-"/>
            </a:pPr>
            <a:r>
              <a:rPr lang="en-US" sz="2400" dirty="0" smtClean="0">
                <a:solidFill>
                  <a:schemeClr val="accent1">
                    <a:lumMod val="75000"/>
                  </a:schemeClr>
                </a:solidFill>
              </a:rPr>
              <a:t>Mining Engineering</a:t>
            </a:r>
          </a:p>
          <a:p>
            <a:pPr marL="342900" indent="-342900">
              <a:buFontTx/>
              <a:buChar char="-"/>
            </a:pPr>
            <a:r>
              <a:rPr lang="en-US" sz="2400" dirty="0" smtClean="0">
                <a:solidFill>
                  <a:schemeClr val="accent1">
                    <a:lumMod val="75000"/>
                  </a:schemeClr>
                </a:solidFill>
              </a:rPr>
              <a:t>Industrial Engineering</a:t>
            </a:r>
          </a:p>
          <a:p>
            <a:pPr marL="342900" indent="-342900">
              <a:buFontTx/>
              <a:buChar char="-"/>
            </a:pPr>
            <a:r>
              <a:rPr lang="en-US" sz="2400" dirty="0" smtClean="0">
                <a:solidFill>
                  <a:schemeClr val="accent1">
                    <a:lumMod val="75000"/>
                  </a:schemeClr>
                </a:solidFill>
              </a:rPr>
              <a:t>Environmental Engineering and Occupational Safety</a:t>
            </a:r>
            <a:endParaRPr lang="en-US" sz="2400" dirty="0">
              <a:solidFill>
                <a:schemeClr val="accent1">
                  <a:lumMod val="75000"/>
                </a:schemeClr>
              </a:solidFill>
            </a:endParaRPr>
          </a:p>
        </p:txBody>
      </p:sp>
    </p:spTree>
    <p:extLst>
      <p:ext uri="{BB962C8B-B14F-4D97-AF65-F5344CB8AC3E}">
        <p14:creationId xmlns:p14="http://schemas.microsoft.com/office/powerpoint/2010/main" val="2382798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143000"/>
          </a:xfrm>
        </p:spPr>
        <p:txBody>
          <a:bodyPr/>
          <a:lstStyle/>
          <a:p>
            <a:r>
              <a:rPr lang="en-US" dirty="0" smtClean="0">
                <a:solidFill>
                  <a:schemeClr val="accent1">
                    <a:lumMod val="75000"/>
                  </a:schemeClr>
                </a:solidFill>
              </a:rPr>
              <a:t>Specialists academic studies</a:t>
            </a:r>
            <a:endParaRPr lang="en-US" dirty="0">
              <a:solidFill>
                <a:schemeClr val="accent1">
                  <a:lumMod val="75000"/>
                </a:schemeClr>
              </a:solidFill>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118241"/>
            <a:ext cx="8229600" cy="3416320"/>
          </a:xfrm>
          <a:prstGeom prst="rect">
            <a:avLst/>
          </a:prstGeom>
          <a:noFill/>
        </p:spPr>
        <p:txBody>
          <a:bodyPr wrap="square" rtlCol="0">
            <a:spAutoFit/>
          </a:bodyPr>
          <a:lstStyle/>
          <a:p>
            <a:r>
              <a:rPr lang="en-US" sz="2400" dirty="0" smtClean="0">
                <a:solidFill>
                  <a:schemeClr val="accent1">
                    <a:lumMod val="75000"/>
                  </a:schemeClr>
                </a:solidFill>
              </a:rPr>
              <a:t>Specialists study </a:t>
            </a:r>
            <a:r>
              <a:rPr lang="en-US" sz="2400" dirty="0" err="1" smtClean="0">
                <a:solidFill>
                  <a:schemeClr val="accent1">
                    <a:lumMod val="75000"/>
                  </a:schemeClr>
                </a:solidFill>
              </a:rPr>
              <a:t>programme</a:t>
            </a:r>
            <a:r>
              <a:rPr lang="en-US" sz="2400" dirty="0" smtClean="0">
                <a:solidFill>
                  <a:schemeClr val="accent1">
                    <a:lumMod val="75000"/>
                  </a:schemeClr>
                </a:solidFill>
              </a:rPr>
              <a:t> named „Sustainable and Resilient Built Environment Engineering“ has following key topics:</a:t>
            </a:r>
          </a:p>
          <a:p>
            <a:pPr marL="342900" indent="-342900">
              <a:buFont typeface="Arial" panose="020B0604020202020204" pitchFamily="34" charset="0"/>
              <a:buChar char="•"/>
            </a:pPr>
            <a:r>
              <a:rPr lang="en-US" sz="2400" dirty="0" smtClean="0">
                <a:solidFill>
                  <a:schemeClr val="accent1">
                    <a:lumMod val="75000"/>
                  </a:schemeClr>
                </a:solidFill>
              </a:rPr>
              <a:t>Ecology</a:t>
            </a:r>
            <a:r>
              <a:rPr lang="en-US" sz="2400" dirty="0">
                <a:solidFill>
                  <a:schemeClr val="accent1">
                    <a:lumMod val="75000"/>
                  </a:schemeClr>
                </a:solidFill>
              </a:rPr>
              <a:t>, climate and the built environment</a:t>
            </a:r>
          </a:p>
          <a:p>
            <a:pPr marL="342900" indent="-342900">
              <a:buFont typeface="Arial" panose="020B0604020202020204" pitchFamily="34" charset="0"/>
              <a:buChar char="•"/>
            </a:pPr>
            <a:r>
              <a:rPr lang="en-US" sz="2400" dirty="0">
                <a:solidFill>
                  <a:schemeClr val="accent1">
                    <a:lumMod val="75000"/>
                  </a:schemeClr>
                </a:solidFill>
              </a:rPr>
              <a:t>Resources – water, energy, land, materials &amp; waste</a:t>
            </a:r>
          </a:p>
          <a:p>
            <a:pPr marL="342900" indent="-342900">
              <a:buFont typeface="Arial" panose="020B0604020202020204" pitchFamily="34" charset="0"/>
              <a:buChar char="•"/>
            </a:pPr>
            <a:r>
              <a:rPr lang="en-US" sz="2400" dirty="0">
                <a:solidFill>
                  <a:schemeClr val="accent1">
                    <a:lumMod val="75000"/>
                  </a:schemeClr>
                </a:solidFill>
              </a:rPr>
              <a:t>Environmental impact &amp; risk assessments</a:t>
            </a:r>
          </a:p>
          <a:p>
            <a:pPr marL="342900" indent="-342900">
              <a:buFont typeface="Arial" panose="020B0604020202020204" pitchFamily="34" charset="0"/>
              <a:buChar char="•"/>
            </a:pPr>
            <a:r>
              <a:rPr lang="en-US" sz="2400" dirty="0">
                <a:solidFill>
                  <a:schemeClr val="accent1">
                    <a:lumMod val="75000"/>
                  </a:schemeClr>
                </a:solidFill>
              </a:rPr>
              <a:t>Integrated design and engineering</a:t>
            </a:r>
          </a:p>
          <a:p>
            <a:pPr marL="342900" indent="-342900">
              <a:buFont typeface="Arial" panose="020B0604020202020204" pitchFamily="34" charset="0"/>
              <a:buChar char="•"/>
            </a:pPr>
            <a:r>
              <a:rPr lang="en-US" sz="2400" dirty="0">
                <a:solidFill>
                  <a:schemeClr val="accent1">
                    <a:lumMod val="75000"/>
                  </a:schemeClr>
                </a:solidFill>
              </a:rPr>
              <a:t>Socio-cultural and economic aspects of sustainability and resilience</a:t>
            </a:r>
          </a:p>
          <a:p>
            <a:pPr marL="342900" indent="-342900">
              <a:buFont typeface="Arial" panose="020B0604020202020204" pitchFamily="34" charset="0"/>
              <a:buChar char="•"/>
            </a:pPr>
            <a:r>
              <a:rPr lang="en-US" sz="2400" dirty="0">
                <a:solidFill>
                  <a:schemeClr val="accent1">
                    <a:lumMod val="75000"/>
                  </a:schemeClr>
                </a:solidFill>
              </a:rPr>
              <a:t>Management</a:t>
            </a:r>
          </a:p>
        </p:txBody>
      </p:sp>
    </p:spTree>
    <p:extLst>
      <p:ext uri="{BB962C8B-B14F-4D97-AF65-F5344CB8AC3E}">
        <p14:creationId xmlns:p14="http://schemas.microsoft.com/office/powerpoint/2010/main" val="956334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143000"/>
          </a:xfrm>
        </p:spPr>
        <p:txBody>
          <a:bodyPr/>
          <a:lstStyle/>
          <a:p>
            <a:r>
              <a:rPr lang="en-US" dirty="0">
                <a:solidFill>
                  <a:schemeClr val="accent1">
                    <a:lumMod val="75000"/>
                  </a:schemeClr>
                </a:solidFill>
              </a:rPr>
              <a:t>Doctoral academic studies</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118241"/>
            <a:ext cx="8229600" cy="1938992"/>
          </a:xfrm>
          <a:prstGeom prst="rect">
            <a:avLst/>
          </a:prstGeom>
          <a:noFill/>
        </p:spPr>
        <p:txBody>
          <a:bodyPr wrap="square" rtlCol="0">
            <a:spAutoFit/>
          </a:bodyPr>
          <a:lstStyle/>
          <a:p>
            <a:r>
              <a:rPr lang="en-US" sz="2400" dirty="0" smtClean="0">
                <a:solidFill>
                  <a:schemeClr val="accent1">
                    <a:lumMod val="75000"/>
                  </a:schemeClr>
                </a:solidFill>
              </a:rPr>
              <a:t>Faculty of Technical Sciences organize following accredited doctoral study </a:t>
            </a:r>
            <a:r>
              <a:rPr lang="en-US" sz="2400" dirty="0" err="1" smtClean="0">
                <a:solidFill>
                  <a:schemeClr val="accent1">
                    <a:lumMod val="75000"/>
                  </a:schemeClr>
                </a:solidFill>
              </a:rPr>
              <a:t>programmes</a:t>
            </a:r>
            <a:r>
              <a:rPr lang="en-US" sz="2400" dirty="0" smtClean="0">
                <a:solidFill>
                  <a:schemeClr val="accent1">
                    <a:lumMod val="75000"/>
                  </a:schemeClr>
                </a:solidFill>
              </a:rPr>
              <a:t>:</a:t>
            </a:r>
          </a:p>
          <a:p>
            <a:pPr marL="342900" indent="-342900">
              <a:buFontTx/>
              <a:buChar char="-"/>
            </a:pPr>
            <a:r>
              <a:rPr lang="en-US" sz="2400" dirty="0" smtClean="0">
                <a:solidFill>
                  <a:schemeClr val="accent1">
                    <a:lumMod val="75000"/>
                  </a:schemeClr>
                </a:solidFill>
              </a:rPr>
              <a:t>Electrical and Computing Engineering </a:t>
            </a:r>
          </a:p>
          <a:p>
            <a:pPr marL="342900" indent="-342900">
              <a:buFontTx/>
              <a:buChar char="-"/>
            </a:pPr>
            <a:r>
              <a:rPr lang="en-US" sz="2400" dirty="0" smtClean="0">
                <a:solidFill>
                  <a:schemeClr val="accent1">
                    <a:lumMod val="75000"/>
                  </a:schemeClr>
                </a:solidFill>
              </a:rPr>
              <a:t>Mechanical Engineering</a:t>
            </a:r>
          </a:p>
          <a:p>
            <a:pPr marL="342900" indent="-342900">
              <a:buFontTx/>
              <a:buChar char="-"/>
            </a:pPr>
            <a:r>
              <a:rPr lang="en-US" sz="2400" dirty="0" smtClean="0">
                <a:solidFill>
                  <a:schemeClr val="accent1">
                    <a:lumMod val="75000"/>
                  </a:schemeClr>
                </a:solidFill>
              </a:rPr>
              <a:t>Technology Engineering</a:t>
            </a:r>
            <a:endParaRPr lang="en-US" sz="2400" dirty="0">
              <a:solidFill>
                <a:schemeClr val="accent1">
                  <a:lumMod val="75000"/>
                </a:schemeClr>
              </a:solidFill>
            </a:endParaRPr>
          </a:p>
        </p:txBody>
      </p:sp>
    </p:spTree>
    <p:extLst>
      <p:ext uri="{BB962C8B-B14F-4D97-AF65-F5344CB8AC3E}">
        <p14:creationId xmlns:p14="http://schemas.microsoft.com/office/powerpoint/2010/main" val="187278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143000"/>
          </a:xfrm>
        </p:spPr>
        <p:txBody>
          <a:bodyPr/>
          <a:lstStyle/>
          <a:p>
            <a:r>
              <a:rPr lang="en-US" dirty="0" smtClean="0">
                <a:solidFill>
                  <a:schemeClr val="accent1">
                    <a:lumMod val="75000"/>
                  </a:schemeClr>
                </a:solidFill>
              </a:rPr>
              <a:t>Participation in projects</a:t>
            </a:r>
            <a:endParaRPr lang="en-US" dirty="0">
              <a:solidFill>
                <a:schemeClr val="accent1">
                  <a:lumMod val="75000"/>
                </a:schemeClr>
              </a:solidFill>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118241"/>
            <a:ext cx="8229600" cy="2677656"/>
          </a:xfrm>
          <a:prstGeom prst="rect">
            <a:avLst/>
          </a:prstGeom>
          <a:noFill/>
        </p:spPr>
        <p:txBody>
          <a:bodyPr wrap="square" rtlCol="0">
            <a:spAutoFit/>
          </a:bodyPr>
          <a:lstStyle/>
          <a:p>
            <a:r>
              <a:rPr lang="en-US" sz="2400" dirty="0" smtClean="0">
                <a:solidFill>
                  <a:schemeClr val="accent1">
                    <a:lumMod val="75000"/>
                  </a:schemeClr>
                </a:solidFill>
              </a:rPr>
              <a:t>The Faculty of Technical Sciences through regional and international projects develops </a:t>
            </a:r>
            <a:r>
              <a:rPr lang="en-US" sz="2400" dirty="0" err="1" smtClean="0">
                <a:solidFill>
                  <a:schemeClr val="accent1">
                    <a:lumMod val="75000"/>
                  </a:schemeClr>
                </a:solidFill>
              </a:rPr>
              <a:t>scienfistic</a:t>
            </a:r>
            <a:r>
              <a:rPr lang="en-US" sz="2400" dirty="0" smtClean="0">
                <a:solidFill>
                  <a:schemeClr val="accent1">
                    <a:lumMod val="75000"/>
                  </a:schemeClr>
                </a:solidFill>
              </a:rPr>
              <a:t> cooperation with European universities in related scientific fields.</a:t>
            </a:r>
          </a:p>
          <a:p>
            <a:r>
              <a:rPr lang="en-US" sz="2400" dirty="0" smtClean="0">
                <a:solidFill>
                  <a:schemeClr val="accent1">
                    <a:lumMod val="75000"/>
                  </a:schemeClr>
                </a:solidFill>
              </a:rPr>
              <a:t>FTS participates in over twenty national projects funded by the Ministry of Education Science and Technological Development of Republic Serbia.</a:t>
            </a:r>
          </a:p>
          <a:p>
            <a:r>
              <a:rPr lang="en-US" sz="2400" dirty="0" smtClean="0">
                <a:solidFill>
                  <a:schemeClr val="accent1">
                    <a:lumMod val="75000"/>
                  </a:schemeClr>
                </a:solidFill>
              </a:rPr>
              <a:t>Faculty also participates in several ERASMUS + projects.</a:t>
            </a:r>
            <a:endParaRPr lang="en-US" sz="2400" dirty="0">
              <a:solidFill>
                <a:schemeClr val="accent1">
                  <a:lumMod val="75000"/>
                </a:schemeClr>
              </a:solidFill>
            </a:endParaRPr>
          </a:p>
        </p:txBody>
      </p:sp>
    </p:spTree>
    <p:extLst>
      <p:ext uri="{BB962C8B-B14F-4D97-AF65-F5344CB8AC3E}">
        <p14:creationId xmlns:p14="http://schemas.microsoft.com/office/powerpoint/2010/main" val="2843465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838200"/>
            <a:ext cx="8229600" cy="1143000"/>
          </a:xfrm>
        </p:spPr>
        <p:txBody>
          <a:bodyPr/>
          <a:lstStyle/>
          <a:p>
            <a:r>
              <a:rPr lang="en-US" dirty="0" smtClean="0">
                <a:solidFill>
                  <a:schemeClr val="accent1">
                    <a:lumMod val="75000"/>
                  </a:schemeClr>
                </a:solidFill>
              </a:rPr>
              <a:t>Research potential of FTS</a:t>
            </a:r>
            <a:endParaRPr lang="en-US" dirty="0">
              <a:solidFill>
                <a:schemeClr val="accent1">
                  <a:lumMod val="75000"/>
                </a:schemeClr>
              </a:solidFill>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1727" y="80329"/>
            <a:ext cx="1741516" cy="423949"/>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5" name="TextBox 4"/>
          <p:cNvSpPr txBox="1"/>
          <p:nvPr/>
        </p:nvSpPr>
        <p:spPr>
          <a:xfrm>
            <a:off x="457200" y="2118241"/>
            <a:ext cx="8229600" cy="3785652"/>
          </a:xfrm>
          <a:prstGeom prst="rect">
            <a:avLst/>
          </a:prstGeom>
          <a:noFill/>
        </p:spPr>
        <p:txBody>
          <a:bodyPr wrap="square" rtlCol="0">
            <a:spAutoFit/>
          </a:bodyPr>
          <a:lstStyle/>
          <a:p>
            <a:r>
              <a:rPr lang="en-US" sz="2400" dirty="0">
                <a:solidFill>
                  <a:schemeClr val="accent1">
                    <a:lumMod val="75000"/>
                  </a:schemeClr>
                </a:solidFill>
              </a:rPr>
              <a:t>Within the University, FTS has the highest number of published papers in international journals from Journal Citation Report list and papers cited in international journals, and as well the highest number of presentations in national and international conferences. Expertise fields of Faculty research staff create conditions for interdisciplinary approach in scientific investigations. FTS cooperates with many international educational and research institutions, researchers and NGO sector (through joint organization of Winter and Summer University and Leaders Camp).</a:t>
            </a:r>
          </a:p>
        </p:txBody>
      </p:sp>
    </p:spTree>
    <p:extLst>
      <p:ext uri="{BB962C8B-B14F-4D97-AF65-F5344CB8AC3E}">
        <p14:creationId xmlns:p14="http://schemas.microsoft.com/office/powerpoint/2010/main" val="2839739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973</TotalTime>
  <Words>826</Words>
  <Application>Microsoft Office PowerPoint</Application>
  <PresentationFormat>On-screen Show (4:3)</PresentationFormat>
  <Paragraphs>97</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University of Priština in Kosovska Mitrovica</vt:lpstr>
      <vt:lpstr>Faculties of UPKM</vt:lpstr>
      <vt:lpstr>Study at the Faculty of Technical Sciences</vt:lpstr>
      <vt:lpstr>Undergraduate and Master academic studies</vt:lpstr>
      <vt:lpstr>Specialists academic studies</vt:lpstr>
      <vt:lpstr>Doctoral academic studies</vt:lpstr>
      <vt:lpstr>Participation in projects</vt:lpstr>
      <vt:lpstr>Research potential of FTS</vt:lpstr>
      <vt:lpstr>The role of the FTS in SWARM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Đurica Marković</cp:lastModifiedBy>
  <cp:revision>25</cp:revision>
  <dcterms:created xsi:type="dcterms:W3CDTF">2006-08-16T00:00:00Z</dcterms:created>
  <dcterms:modified xsi:type="dcterms:W3CDTF">2018-12-14T17:55:49Z</dcterms:modified>
</cp:coreProperties>
</file>